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72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11D32C-1E3B-4D52-9411-0B19C944C6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3D12017-9B6E-4955-89DF-05DB3C942A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ED039B7-6BCE-413C-AE11-D087F4F0B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A32C5-CC86-4792-A48F-5318A1BE246E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F12917-075A-48C6-9989-2AC328AAA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A0276CA-AAE3-41B9-A83B-2A3BA6FE3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ECC4C-0679-4109-934C-57A60EA501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275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A8E683-3331-4A00-BFAE-8D6997128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78AFE95-573B-4FC3-A5FC-F418E24180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37CDE37-77D5-4618-A2F7-415A0AB75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A32C5-CC86-4792-A48F-5318A1BE246E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9FCC594-0397-43FD-A6D0-E3B173A8F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36E1CBF-3A9D-42AC-9668-6FDB524EA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ECC4C-0679-4109-934C-57A60EA501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545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4146D77-6C2B-4F04-B19A-F04B541AC3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D691A39-C807-4C30-816C-C0141E24BF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50A11DA-24DE-4ED7-A56F-DFAAE8863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A32C5-CC86-4792-A48F-5318A1BE246E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6F5BD5-9933-4C50-B335-B5D555C38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168FCE8-4641-4C46-A0C6-19445F41D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ECC4C-0679-4109-934C-57A60EA501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059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E12AA2-439A-4A2D-B6C1-C8B7EA613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C5B950C-4C9F-42DC-8AE2-2389DBEB6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45BD85-FA9C-4D37-9AC3-4E6095825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A32C5-CC86-4792-A48F-5318A1BE246E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33B5AE1-6C34-4D6C-A5DC-819C74CB0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398BB2-A801-45E9-9D8D-A4DEAD539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ECC4C-0679-4109-934C-57A60EA501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053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0B7D57-E97A-42E1-A0F5-43B458A0F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579A9AC-073B-4348-8166-2A736EBB2A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A10F08F-00AF-4584-B624-F9B5338DD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A32C5-CC86-4792-A48F-5318A1BE246E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99A47B-491F-4C9E-97F8-0404B64C2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C06B038-0257-4D99-83BA-046E4AC01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ECC4C-0679-4109-934C-57A60EA501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095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8CD3A1-164B-40BC-AB2B-79C63461F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B1B298B-457D-4CD0-B7E2-8699876E0C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F5F0BB6-47E0-47BA-B737-F59A77CABF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C713C57-79EC-48A6-9BD8-2A16E2538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A32C5-CC86-4792-A48F-5318A1BE246E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98FEFA5-01FA-420F-967F-A255649E1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DA9D407-EDA1-496A-80E8-F0FBC670D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ECC4C-0679-4109-934C-57A60EA501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4917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E36302-25DF-48DA-BD4A-843C9212A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D1ECBC5-5E83-4858-A394-24978798F7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3394D31-7A46-4AF0-9914-8D4CB8431D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F1AA793-0BB8-4E21-95F3-9C81A787D1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9806EA3-74B6-477B-A62D-8472B3A35C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05FD64B-6D30-493B-9C23-1697E9367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A32C5-CC86-4792-A48F-5318A1BE246E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D8BEF54-93B3-4D76-91F4-2DC3BCCEC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70B4E51-935B-4D78-853C-AB577D53C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ECC4C-0679-4109-934C-57A60EA501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7717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15D637-5DA6-4863-A898-9870E0DD6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3245336-B26C-4812-8335-4C5D8BA8C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A32C5-CC86-4792-A48F-5318A1BE246E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E7EB0DD-926E-4AA1-A532-178C85783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7EAE428-5535-4C9A-AEA7-83F20A549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ECC4C-0679-4109-934C-57A60EA501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2654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C2981B6-D134-4982-B4D3-BA34ABBED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A32C5-CC86-4792-A48F-5318A1BE246E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1382CC6-F058-4586-ACD1-5527F6C29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1BA9D69-4BAC-4464-A8BE-C470A4E72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ECC4C-0679-4109-934C-57A60EA501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3654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FE3427-8407-4CD4-A4C1-2D3084DCF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5AD87BD-5956-4192-8DFA-81F9EBFC2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ADFC026-8BB2-4EB3-B0F1-996D750FF9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B84C1E3-4254-4E34-87BD-8B0791E84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A32C5-CC86-4792-A48F-5318A1BE246E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90CA29E-0E2D-494D-9A97-B7D924CBC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4DA9D40-6469-4557-9F34-58A720238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ECC4C-0679-4109-934C-57A60EA501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237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4C8F71-48B4-4B22-89E4-3B281640A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FCE0717-5AED-4509-9427-881A958F09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6699DDF-7A29-4DD1-B928-642612B3A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4BE37DD-A2AB-4031-8C3D-FAD682151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A32C5-CC86-4792-A48F-5318A1BE246E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A59D07C-2B3A-41D9-B33C-4664DC77D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11482BD-D673-4C05-97F1-01287399D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ECC4C-0679-4109-934C-57A60EA501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207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B4AE7F-0A33-44E8-9B43-028405504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460E742-BC00-4DF7-A33C-37509008ED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EA0319D-2F35-406E-9376-4E73B0A0A3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A32C5-CC86-4792-A48F-5318A1BE246E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A6BBE3F-AED8-4678-85B0-005BE800AB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E713C9-67C5-4AAD-9695-D7DF47FFF6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ECC4C-0679-4109-934C-57A60EA501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53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475DFF-496A-4CFD-B365-E2B6B12A0C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83093"/>
            <a:ext cx="9144000" cy="2387600"/>
          </a:xfrm>
        </p:spPr>
        <p:txBody>
          <a:bodyPr>
            <a:noAutofit/>
          </a:bodyPr>
          <a:lstStyle/>
          <a:p>
            <a:r>
              <a:rPr lang="ru-RU" sz="4000" dirty="0">
                <a:latin typeface="Helvetica" panose="020B0604020202020204" pitchFamily="34" charset="0"/>
                <a:cs typeface="Helvetica" panose="020B0604020202020204" pitchFamily="34" charset="0"/>
              </a:rPr>
              <a:t>Локусы HSP70 значительно увеличивают риск артериальной гипертензии у госпитализированных пациентов с COVID-19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EDDA921-6CAC-4DF4-ADB4-18E720B113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221246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>
                <a:latin typeface="Helvetica" panose="020B0604020202020204" pitchFamily="34" charset="0"/>
                <a:cs typeface="Helvetica" panose="020B0604020202020204" pitchFamily="34" charset="0"/>
              </a:rPr>
              <a:t>Карпенко А.Р.</a:t>
            </a:r>
          </a:p>
          <a:p>
            <a:r>
              <a:rPr lang="ru-RU" dirty="0">
                <a:latin typeface="Helvetica" panose="020B0604020202020204" pitchFamily="34" charset="0"/>
                <a:cs typeface="Helvetica" panose="020B0604020202020204" pitchFamily="34" charset="0"/>
              </a:rPr>
              <a:t>Федеральное государственное бюджетное образовательное учреждение высшего образования «Курский государственный медицинский университет» Министерства здравоохранения Российской Федерации. 305041, Курская область, г. Курск, ул. К. Маркса, д.3</a:t>
            </a:r>
          </a:p>
          <a:p>
            <a:r>
              <a:rPr lang="ru-RU" dirty="0" err="1">
                <a:latin typeface="Helvetica" panose="020B0604020202020204" pitchFamily="34" charset="0"/>
                <a:cs typeface="Helvetica" panose="020B0604020202020204" pitchFamily="34" charset="0"/>
              </a:rPr>
              <a:t>e-mail</a:t>
            </a:r>
            <a:r>
              <a:rPr lang="ru-RU" dirty="0">
                <a:latin typeface="Helvetica" panose="020B0604020202020204" pitchFamily="34" charset="0"/>
                <a:cs typeface="Helvetica" panose="020B0604020202020204" pitchFamily="34" charset="0"/>
              </a:rPr>
              <a:t>: karpenkoandr@rambler.ru</a:t>
            </a:r>
          </a:p>
        </p:txBody>
      </p:sp>
    </p:spTree>
    <p:extLst>
      <p:ext uri="{BB962C8B-B14F-4D97-AF65-F5344CB8AC3E}">
        <p14:creationId xmlns:p14="http://schemas.microsoft.com/office/powerpoint/2010/main" val="5117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2AF0F6-559F-4099-83A1-5C202B807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Helvetica" panose="020B0604020202020204" pitchFamily="34" charset="0"/>
                <a:cs typeface="Helvetica" panose="020B0604020202020204" pitchFamily="34" charset="0"/>
              </a:rPr>
              <a:t>Актуальность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EEF617-138D-4331-B6D4-FF81C3EF33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Helvetica" panose="020B0604020202020204" pitchFamily="34" charset="0"/>
                <a:cs typeface="Helvetica" panose="020B0604020202020204" pitchFamily="34" charset="0"/>
              </a:rPr>
              <a:t>Артериальная гипертензия (АГ) является одним из наиболее распространенных сердечно-сосудистых заболеваний и известным фактором риска неблагоприятного прогноза у пациентов с COVID-19, способствуя более высоким показателям смертности, тяжелому прогрессированию заболевания. В основе АГ лежат воспалительные и иммунные механизмы, которые в т.ч. регулируются белками семейства HSP70. </a:t>
            </a:r>
          </a:p>
        </p:txBody>
      </p:sp>
    </p:spTree>
    <p:extLst>
      <p:ext uri="{BB962C8B-B14F-4D97-AF65-F5344CB8AC3E}">
        <p14:creationId xmlns:p14="http://schemas.microsoft.com/office/powerpoint/2010/main" val="3518758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DEC2E5-AA34-47DD-B5DC-B62AE59E4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Helvetica" panose="020B0604020202020204" pitchFamily="34" charset="0"/>
                <a:cs typeface="Helvetica" panose="020B0604020202020204" pitchFamily="34" charset="0"/>
              </a:rPr>
              <a:t>Методы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8B483F-A9E7-4D4D-9D82-5335F25CD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Helvetica" panose="020B0604020202020204" pitchFamily="34" charset="0"/>
                <a:cs typeface="Helvetica" panose="020B0604020202020204" pitchFamily="34" charset="0"/>
              </a:rPr>
              <a:t>Образцы ДНК 199 пациентов с тяжелой формой COVID-19, госпитализированных в отделения интенсивной терапии были </a:t>
            </a:r>
            <a:r>
              <a:rPr lang="ru-RU" dirty="0" err="1">
                <a:latin typeface="Helvetica" panose="020B0604020202020204" pitchFamily="34" charset="0"/>
                <a:cs typeface="Helvetica" panose="020B0604020202020204" pitchFamily="34" charset="0"/>
              </a:rPr>
              <a:t>генотипированы</a:t>
            </a:r>
            <a:r>
              <a:rPr lang="ru-RU" dirty="0">
                <a:latin typeface="Helvetica" panose="020B0604020202020204" pitchFamily="34" charset="0"/>
                <a:cs typeface="Helvetica" panose="020B0604020202020204" pitchFamily="34" charset="0"/>
              </a:rPr>
              <a:t> с помощью ПЦР по трем полиморфизмам: rs6457452 </a:t>
            </a:r>
            <a:r>
              <a:rPr lang="ru-RU" i="1" dirty="0">
                <a:latin typeface="Helvetica" panose="020B0604020202020204" pitchFamily="34" charset="0"/>
                <a:cs typeface="Helvetica" panose="020B0604020202020204" pitchFamily="34" charset="0"/>
              </a:rPr>
              <a:t>HSPA1B</a:t>
            </a:r>
            <a:r>
              <a:rPr lang="ru-RU" dirty="0">
                <a:latin typeface="Helvetica" panose="020B0604020202020204" pitchFamily="34" charset="0"/>
                <a:cs typeface="Helvetica" panose="020B0604020202020204" pitchFamily="34" charset="0"/>
              </a:rPr>
              <a:t>, rs17155992 и rs1043618 </a:t>
            </a:r>
            <a:r>
              <a:rPr lang="ru-RU" i="1" dirty="0">
                <a:latin typeface="Helvetica" panose="020B0604020202020204" pitchFamily="34" charset="0"/>
                <a:cs typeface="Helvetica" panose="020B0604020202020204" pitchFamily="34" charset="0"/>
              </a:rPr>
              <a:t>HSPA1A</a:t>
            </a:r>
            <a:r>
              <a:rPr lang="ru-RU" dirty="0">
                <a:latin typeface="Helvetica" panose="020B0604020202020204" pitchFamily="34" charset="0"/>
                <a:cs typeface="Helvetica" panose="020B0604020202020204" pitchFamily="34" charset="0"/>
              </a:rPr>
              <a:t>. </a:t>
            </a:r>
          </a:p>
          <a:p>
            <a:r>
              <a:rPr lang="ru-RU" dirty="0">
                <a:latin typeface="Helvetica" panose="020B0604020202020204" pitchFamily="34" charset="0"/>
                <a:cs typeface="Helvetica" panose="020B0604020202020204" pitchFamily="34" charset="0"/>
              </a:rPr>
              <a:t>Для оценки ассоциаций была использована лог-аддитивная регрессионная модель; для анализа </a:t>
            </a:r>
            <a:r>
              <a:rPr lang="ru-RU" dirty="0" err="1">
                <a:latin typeface="Helvetica" panose="020B0604020202020204" pitchFamily="34" charset="0"/>
                <a:cs typeface="Helvetica" panose="020B0604020202020204" pitchFamily="34" charset="0"/>
              </a:rPr>
              <a:t>cis-eQTL</a:t>
            </a:r>
            <a:r>
              <a:rPr lang="ru-RU" dirty="0">
                <a:latin typeface="Helvetica" panose="020B0604020202020204" pitchFamily="34" charset="0"/>
                <a:cs typeface="Helvetica" panose="020B0604020202020204" pitchFamily="34" charset="0"/>
              </a:rPr>
              <a:t> эффектов – онлайн ресурс </a:t>
            </a:r>
            <a:r>
              <a:rPr lang="ru-RU" dirty="0" err="1">
                <a:latin typeface="Helvetica" panose="020B0604020202020204" pitchFamily="34" charset="0"/>
                <a:cs typeface="Helvetica" panose="020B0604020202020204" pitchFamily="34" charset="0"/>
              </a:rPr>
              <a:t>GTEx</a:t>
            </a:r>
            <a:r>
              <a:rPr lang="ru-RU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ru-RU" dirty="0" err="1">
                <a:latin typeface="Helvetica" panose="020B0604020202020204" pitchFamily="34" charset="0"/>
                <a:cs typeface="Helvetica" panose="020B0604020202020204" pitchFamily="34" charset="0"/>
              </a:rPr>
              <a:t>Portal</a:t>
            </a:r>
            <a:r>
              <a:rPr lang="ru-RU" dirty="0">
                <a:latin typeface="Helvetica" panose="020B0604020202020204" pitchFamily="34" charset="0"/>
                <a:cs typeface="Helvetica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079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C12B0E-25F9-4ECA-86D8-9DB18E82F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Helvetica" panose="020B0604020202020204" pitchFamily="34" charset="0"/>
                <a:cs typeface="Helvetica" panose="020B0604020202020204" pitchFamily="34" charset="0"/>
              </a:rPr>
              <a:t>Результаты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47FA169-3B83-4C74-BE92-8E31CE717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>
                <a:latin typeface="Helvetica" panose="020B0604020202020204" pitchFamily="34" charset="0"/>
                <a:cs typeface="Helvetica" panose="020B0604020202020204" pitchFamily="34" charset="0"/>
              </a:rPr>
              <a:t>С повышенным риском АГ у больных с тяжелым COVID-19 были ассоциированы полиморфные варианты rs1043618 </a:t>
            </a:r>
            <a:r>
              <a:rPr lang="ru-RU" i="1" dirty="0">
                <a:latin typeface="Helvetica" panose="020B0604020202020204" pitchFamily="34" charset="0"/>
                <a:cs typeface="Helvetica" panose="020B0604020202020204" pitchFamily="34" charset="0"/>
              </a:rPr>
              <a:t>HSPA1A</a:t>
            </a:r>
            <a:r>
              <a:rPr lang="ru-RU" dirty="0">
                <a:latin typeface="Helvetica" panose="020B0604020202020204" pitchFamily="34" charset="0"/>
                <a:cs typeface="Helvetica" panose="020B0604020202020204" pitchFamily="34" charset="0"/>
              </a:rPr>
              <a:t> (рисковый аллель С, OR = 2,0, 95% CI 1.24-3.22, p = 0,003) и rs6457452 </a:t>
            </a:r>
            <a:r>
              <a:rPr lang="ru-RU" i="1" dirty="0">
                <a:latin typeface="Helvetica" panose="020B0604020202020204" pitchFamily="34" charset="0"/>
                <a:cs typeface="Helvetica" panose="020B0604020202020204" pitchFamily="34" charset="0"/>
              </a:rPr>
              <a:t>HSPA1B</a:t>
            </a:r>
            <a:r>
              <a:rPr lang="ru-RU" dirty="0">
                <a:latin typeface="Helvetica" panose="020B0604020202020204" pitchFamily="34" charset="0"/>
                <a:cs typeface="Helvetica" panose="020B0604020202020204" pitchFamily="34" charset="0"/>
              </a:rPr>
              <a:t> (рисковый аллель T, OR = 2,99, 95% CI 1.32-6.78, p = 0,003). </a:t>
            </a:r>
          </a:p>
          <a:p>
            <a:r>
              <a:rPr lang="ru-RU" dirty="0">
                <a:latin typeface="Helvetica" panose="020B0604020202020204" pitchFamily="34" charset="0"/>
                <a:cs typeface="Helvetica" panose="020B0604020202020204" pitchFamily="34" charset="0"/>
              </a:rPr>
              <a:t>Анализ </a:t>
            </a:r>
            <a:r>
              <a:rPr lang="ru-RU" dirty="0" err="1">
                <a:latin typeface="Helvetica" panose="020B0604020202020204" pitchFamily="34" charset="0"/>
                <a:cs typeface="Helvetica" panose="020B0604020202020204" pitchFamily="34" charset="0"/>
              </a:rPr>
              <a:t>cis-eQTL</a:t>
            </a:r>
            <a:r>
              <a:rPr lang="ru-RU" dirty="0">
                <a:latin typeface="Helvetica" panose="020B0604020202020204" pitchFamily="34" charset="0"/>
                <a:cs typeface="Helvetica" panose="020B0604020202020204" pitchFamily="34" charset="0"/>
              </a:rPr>
              <a:t> эффектов в кровеносных сосудах позволил установить, что рисковые аллели rs1043618 </a:t>
            </a:r>
            <a:r>
              <a:rPr lang="ru-RU" i="1" dirty="0">
                <a:latin typeface="Helvetica" panose="020B0604020202020204" pitchFamily="34" charset="0"/>
                <a:cs typeface="Helvetica" panose="020B0604020202020204" pitchFamily="34" charset="0"/>
              </a:rPr>
              <a:t>HSPA1A</a:t>
            </a:r>
            <a:r>
              <a:rPr lang="ru-RU" dirty="0">
                <a:latin typeface="Helvetica" panose="020B0604020202020204" pitchFamily="34" charset="0"/>
                <a:cs typeface="Helvetica" panose="020B0604020202020204" pitchFamily="34" charset="0"/>
              </a:rPr>
              <a:t> и rs6457452 </a:t>
            </a:r>
            <a:r>
              <a:rPr lang="ru-RU" i="1" dirty="0">
                <a:latin typeface="Helvetica" panose="020B0604020202020204" pitchFamily="34" charset="0"/>
                <a:cs typeface="Helvetica" panose="020B0604020202020204" pitchFamily="34" charset="0"/>
              </a:rPr>
              <a:t>HSPA1B</a:t>
            </a:r>
            <a:r>
              <a:rPr lang="ru-RU" dirty="0">
                <a:latin typeface="Helvetica" panose="020B0604020202020204" pitchFamily="34" charset="0"/>
                <a:cs typeface="Helvetica" panose="020B0604020202020204" pitchFamily="34" charset="0"/>
              </a:rPr>
              <a:t> влияют на уровни экспрессии множества белков, в т.ч. расположенных в главном комплексе </a:t>
            </a:r>
            <a:r>
              <a:rPr lang="ru-RU" dirty="0" err="1">
                <a:latin typeface="Helvetica" panose="020B0604020202020204" pitchFamily="34" charset="0"/>
                <a:cs typeface="Helvetica" panose="020B0604020202020204" pitchFamily="34" charset="0"/>
              </a:rPr>
              <a:t>гистосовместимости</a:t>
            </a:r>
            <a:r>
              <a:rPr lang="ru-RU" dirty="0">
                <a:latin typeface="Helvetica" panose="020B0604020202020204" pitchFamily="34" charset="0"/>
                <a:cs typeface="Helvetica" panose="020B0604020202020204" pitchFamily="34" charset="0"/>
              </a:rPr>
              <a:t> (ГКГ) - </a:t>
            </a:r>
            <a:r>
              <a:rPr lang="ru-RU" i="1" dirty="0">
                <a:latin typeface="Helvetica" panose="020B0604020202020204" pitchFamily="34" charset="0"/>
                <a:cs typeface="Helvetica" panose="020B0604020202020204" pitchFamily="34" charset="0"/>
              </a:rPr>
              <a:t>PSORS1C1, LY6G5C, HLA-B, HLA-DRB5, MICB </a:t>
            </a:r>
            <a:r>
              <a:rPr lang="ru-RU" dirty="0">
                <a:latin typeface="Helvetica" panose="020B0604020202020204" pitchFamily="34" charset="0"/>
                <a:cs typeface="Helvetica" panose="020B0604020202020204" pitchFamily="34" charset="0"/>
              </a:rPr>
              <a:t>и др. </a:t>
            </a:r>
          </a:p>
        </p:txBody>
      </p:sp>
    </p:spTree>
    <p:extLst>
      <p:ext uri="{BB962C8B-B14F-4D97-AF65-F5344CB8AC3E}">
        <p14:creationId xmlns:p14="http://schemas.microsoft.com/office/powerpoint/2010/main" val="8491564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TM10001115[[fn=Посылка]]</Template>
  <TotalTime>5</TotalTime>
  <Words>270</Words>
  <Application>Microsoft Office PowerPoint</Application>
  <PresentationFormat>Широкоэкранный</PresentationFormat>
  <Paragraphs>12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Тема Office</vt:lpstr>
      <vt:lpstr>Локусы HSP70 значительно увеличивают риск артериальной гипертензии у госпитализированных пациентов с COVID-19</vt:lpstr>
      <vt:lpstr>Актуальность</vt:lpstr>
      <vt:lpstr>Методы</vt:lpstr>
      <vt:lpstr>Результаты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Локусы HSP70 значительно увеличивают риск артериальной гипертензии у госпитализированных пациентов с COVID-19</dc:title>
  <dc:creator>kseniya</dc:creator>
  <cp:lastModifiedBy>kseniya</cp:lastModifiedBy>
  <cp:revision>1</cp:revision>
  <dcterms:created xsi:type="dcterms:W3CDTF">2025-04-25T14:22:51Z</dcterms:created>
  <dcterms:modified xsi:type="dcterms:W3CDTF">2025-04-25T14:27:58Z</dcterms:modified>
</cp:coreProperties>
</file>